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1" r:id="rId2"/>
    <p:sldId id="439" r:id="rId3"/>
    <p:sldId id="339" r:id="rId4"/>
    <p:sldId id="434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7" r:id="rId16"/>
    <p:sldId id="418" r:id="rId17"/>
    <p:sldId id="419" r:id="rId18"/>
    <p:sldId id="420" r:id="rId19"/>
    <p:sldId id="421" r:id="rId20"/>
    <p:sldId id="369" r:id="rId21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имиренко Олексій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7E0"/>
    <a:srgbClr val="D5DBE3"/>
    <a:srgbClr val="AAC1DA"/>
    <a:srgbClr val="9CBCDC"/>
    <a:srgbClr val="ACC4DC"/>
    <a:srgbClr val="97B3CD"/>
    <a:srgbClr val="C2CCD8"/>
    <a:srgbClr val="AF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8021" autoAdjust="0"/>
  </p:normalViewPr>
  <p:slideViewPr>
    <p:cSldViewPr snapToGrid="0">
      <p:cViewPr varScale="1">
        <p:scale>
          <a:sx n="65" d="100"/>
          <a:sy n="65" d="100"/>
        </p:scale>
        <p:origin x="1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CC072-4C1F-42D9-B18F-E751D50959AA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98BB3-D2F2-4162-B585-F5C56E89A77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032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574" y="0"/>
            <a:ext cx="2931031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3BB59-D37A-4051-A012-2F43D6FDD5AD}" type="datetimeFigureOut">
              <a:rPr lang="uk-UA"/>
              <a:pPr>
                <a:defRPr/>
              </a:pPr>
              <a:t>23.04.2024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3811"/>
            <a:ext cx="5408619" cy="3917463"/>
          </a:xfrm>
          <a:prstGeom prst="rect">
            <a:avLst/>
          </a:prstGeom>
        </p:spPr>
        <p:txBody>
          <a:bodyPr vert="horz" lIns="91598" tIns="45799" rIns="91598" bIns="457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31032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574" y="9443183"/>
            <a:ext cx="2931031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06335-2488-4311-A2C2-D5481FB1735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314325" y="4924425"/>
            <a:ext cx="157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>
                <a:latin typeface="+mn-lt"/>
              </a:rPr>
              <a:t>Контакти: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FEB0C-E8FA-44DB-9B2F-4C74F771172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‹№›</a:t>
            </a:fld>
            <a:endParaRPr lang="ru-RU" sz="1600"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5A1AC-34E8-4F2D-AD50-48BB8D9C644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‹№›</a:t>
            </a:fld>
            <a:endParaRPr lang="ru-RU" sz="1600">
              <a:latin typeface="+mn-lt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6"/>
          <p:cNvCxnSpPr/>
          <p:nvPr userDrawn="1"/>
        </p:nvCxnSpPr>
        <p:spPr>
          <a:xfrm flipV="1">
            <a:off x="417513" y="1006475"/>
            <a:ext cx="6024562" cy="15875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dnige" TargetMode="External"/><Relationship Id="rId2" Type="http://schemas.openxmlformats.org/officeDocument/2006/relationships/hyperlink" Target="https://www.nmu.org.ua/ua/study/eduprogdisc.php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u.org.ua/ua/content/about_to/vipusknikam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u.org.ua/ua/content/infrastructure/structural_divisions/Internal_quality_higher_education/ISO%209001/" TargetMode="External"/><Relationship Id="rId2" Type="http://schemas.openxmlformats.org/officeDocument/2006/relationships/hyperlink" Target="https://www.nmu.org.ua/activity/accreditation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url.li/aplxq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url.li/svvkh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" y="285750"/>
            <a:ext cx="34655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14"/>
          <p:cNvSpPr txBox="1">
            <a:spLocks/>
          </p:cNvSpPr>
          <p:nvPr/>
        </p:nvSpPr>
        <p:spPr bwMode="auto">
          <a:xfrm>
            <a:off x="314325" y="285750"/>
            <a:ext cx="3465511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dirty="0"/>
          </a:p>
        </p:txBody>
      </p:sp>
      <p:sp>
        <p:nvSpPr>
          <p:cNvPr id="10244" name="Заголовок 13"/>
          <p:cNvSpPr txBox="1">
            <a:spLocks/>
          </p:cNvSpPr>
          <p:nvPr/>
        </p:nvSpPr>
        <p:spPr bwMode="auto">
          <a:xfrm>
            <a:off x="314324" y="2049516"/>
            <a:ext cx="9772211" cy="440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uk-UA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«НАУКОВО-МЕТОДИЧНІ КОМІСІЇ СПЕЦІАЛЬНОСТЕЙ: СТРУКТУРА, ОРГАНІЗАЦІЯ ДІЯЛЬНОСТІ ТА ОСНОВНІ ЗАВДАННЯ»</a:t>
            </a:r>
          </a:p>
          <a:p>
            <a:pPr algn="ctr">
              <a:lnSpc>
                <a:spcPct val="110000"/>
              </a:lnSpc>
            </a:pPr>
            <a:endParaRPr lang="uk-UA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r>
              <a:rPr lang="uk-UA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спікер: начальник навчально-методичного відділу                             Юлія ЗАБОЛОТНА</a:t>
            </a:r>
            <a:br>
              <a:rPr lang="uk-U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uk-U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C11CCCE-5725-680D-428D-BECFF1143486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Основні завдання науково-методичних комісій спеціальностей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E0CD1A83-74EA-4095-C5C7-D7CF9A483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127647"/>
              </p:ext>
            </p:extLst>
          </p:nvPr>
        </p:nvGraphicFramePr>
        <p:xfrm>
          <a:off x="169450" y="447420"/>
          <a:ext cx="11853099" cy="651626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45275">
                  <a:extLst>
                    <a:ext uri="{9D8B030D-6E8A-4147-A177-3AD203B41FA5}">
                      <a16:colId xmlns:a16="http://schemas.microsoft.com/office/drawing/2014/main" val="3512467132"/>
                    </a:ext>
                  </a:extLst>
                </a:gridCol>
                <a:gridCol w="2334556">
                  <a:extLst>
                    <a:ext uri="{9D8B030D-6E8A-4147-A177-3AD203B41FA5}">
                      <a16:colId xmlns:a16="http://schemas.microsoft.com/office/drawing/2014/main" val="107869119"/>
                    </a:ext>
                  </a:extLst>
                </a:gridCol>
                <a:gridCol w="6173268">
                  <a:extLst>
                    <a:ext uri="{9D8B030D-6E8A-4147-A177-3AD203B41FA5}">
                      <a16:colId xmlns:a16="http://schemas.microsoft.com/office/drawing/2014/main" val="3837766219"/>
                    </a:ext>
                  </a:extLst>
                </a:gridCol>
              </a:tblGrid>
              <a:tr h="384948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Завдання НМК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Терміни виконання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Рекомендації щодо виконання поставлених завдань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3568"/>
                  </a:ext>
                </a:extLst>
              </a:tr>
              <a:tr h="2672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 планів видання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навчальної та навчально-методичної літератури, рекомендація до видання підручників, навчальних посібників, методичних видань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Щороку, наприкінці календарного року 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Розглядаються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видання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навчальної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навчально-методичної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літератури кафедр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надається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рекомендація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видання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підручників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навчальних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посібників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методичних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видань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спеціальністю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освітньою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програмою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algn="just"/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 видання формуються кафедрами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наступний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календарний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рік та надаються до навчально-методичного відділу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just"/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Результати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розгляду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рекомендації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фіксуються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протоколі</a:t>
                      </a:r>
                      <a:endParaRPr lang="uk-UA" i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66306"/>
                  </a:ext>
                </a:extLst>
              </a:tr>
              <a:tr h="1490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Моніторинг навчально-методичного забезпечення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освітнього процесу та розробка рекомендацій із підвищення його якості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Постійно</a:t>
                      </a:r>
                      <a:endParaRPr lang="LID4096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Проводиться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моніторинг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навчально-методичного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забезпечення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освітніх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компонентів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відповідність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освітній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програмі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робочим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програмам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Результати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моніторингу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рекомендації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фіксуються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протоколі.</a:t>
                      </a:r>
                      <a:endParaRPr lang="uk-UA" sz="1400" b="0" i="1" noProof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815045"/>
                  </a:ext>
                </a:extLst>
              </a:tr>
              <a:tr h="18058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Аналіз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надання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рекомендації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розміщення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навчально-методичних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матеріалів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uk-UA" sz="1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сайті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на </a:t>
                      </a:r>
                      <a:r>
                        <a:rPr lang="uk-UA" sz="1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дистанційній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платформі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Moodle</a:t>
                      </a:r>
                      <a:endParaRPr lang="uk-UA" sz="1400" b="0" noProof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 початком навчального року та/або за семестрами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Проводиться моніторинг навчальних курсів, що розроблені викладачами та розміщені на дистанційній платформі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Moodle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Результати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моніторингу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рекомендації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фіксуються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протоколі.</a:t>
                      </a:r>
                    </a:p>
                    <a:p>
                      <a:pPr algn="just"/>
                      <a:endParaRPr lang="uk-UA" sz="1400" b="0" i="1" noProof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430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6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C11CCCE-5725-680D-428D-BECFF1143486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Основні завдання науково-методичних комісій спеціальностей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0D0C929A-475D-5B72-1495-C021CCA73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87026"/>
              </p:ext>
            </p:extLst>
          </p:nvPr>
        </p:nvGraphicFramePr>
        <p:xfrm>
          <a:off x="169450" y="447420"/>
          <a:ext cx="11853099" cy="568801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147646">
                  <a:extLst>
                    <a:ext uri="{9D8B030D-6E8A-4147-A177-3AD203B41FA5}">
                      <a16:colId xmlns:a16="http://schemas.microsoft.com/office/drawing/2014/main" val="3512467132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val="107869119"/>
                    </a:ext>
                  </a:extLst>
                </a:gridCol>
                <a:gridCol w="6173268">
                  <a:extLst>
                    <a:ext uri="{9D8B030D-6E8A-4147-A177-3AD203B41FA5}">
                      <a16:colId xmlns:a16="http://schemas.microsoft.com/office/drawing/2014/main" val="3837766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Завдання НМК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Терміни виконання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Рекомендації щодо виконання поставлених завдань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3568"/>
                  </a:ext>
                </a:extLst>
              </a:tr>
              <a:tr h="452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Планування розробки (оновлення) і розгляд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методичних матеріалів для проведення підсумкової атестації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здобувачів вищої освіти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потреби, не рідше одного разу на п’ять років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Проводиться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моніторинг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раніше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виданих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методичних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матеріалів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надаються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рекомендації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їх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оновлення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розроблення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algn="just"/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Розглядаються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підготовлені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видання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методичні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матеріали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супроводу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відповідно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Положення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навчально-методичне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забезпечення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освітнього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процесу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НТУ «ДП» та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Положення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видання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світ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інформаційно-методичного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забезпечення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освітнього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процесу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НТУ «ДП».</a:t>
                      </a:r>
                    </a:p>
                    <a:p>
                      <a:pPr algn="just"/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Результати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розгляду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рекомендації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фіксуються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протоколі</a:t>
                      </a:r>
                      <a:endParaRPr lang="uk-UA" i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6630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Планування розробки (оновлення) і розгляд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методичних рекомендацій 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 усіх видів практик за ОП спеціальності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 sz="1400" b="0" i="1" noProof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81504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Розробка рекомендацій щодо вдосконалення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методики організації самостійної роботи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здобувачів вищої освіти </a:t>
                      </a:r>
                      <a:endParaRPr lang="uk-UA" sz="1400" b="0" noProof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 початком навчального року та/або за семестрами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Проводиться моніторинг методичного забезпечення самостійної роботи здобувачів вищої освіти за видами навчальних робіт.</a:t>
                      </a:r>
                    </a:p>
                    <a:p>
                      <a:pPr algn="just"/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Розробляються рекомендації щодо покращення методики організації самостійної роботи здобувачів. </a:t>
                      </a:r>
                    </a:p>
                    <a:p>
                      <a:pPr algn="just"/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Результати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моніторингу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рекомендації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фіксуються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протоколі.</a:t>
                      </a:r>
                    </a:p>
                    <a:p>
                      <a:pPr algn="just"/>
                      <a:endParaRPr lang="uk-UA" sz="1400" b="0" i="1" noProof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430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9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C11CCCE-5725-680D-428D-BECFF1143486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Основні завдання науково-методичних комісій спеціальностей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450FE77-0DD8-3A0A-091F-B5AD163BE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57334"/>
              </p:ext>
            </p:extLst>
          </p:nvPr>
        </p:nvGraphicFramePr>
        <p:xfrm>
          <a:off x="169450" y="704595"/>
          <a:ext cx="11853099" cy="479437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147646">
                  <a:extLst>
                    <a:ext uri="{9D8B030D-6E8A-4147-A177-3AD203B41FA5}">
                      <a16:colId xmlns:a16="http://schemas.microsoft.com/office/drawing/2014/main" val="3512467132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val="107869119"/>
                    </a:ext>
                  </a:extLst>
                </a:gridCol>
                <a:gridCol w="6173268">
                  <a:extLst>
                    <a:ext uri="{9D8B030D-6E8A-4147-A177-3AD203B41FA5}">
                      <a16:colId xmlns:a16="http://schemas.microsoft.com/office/drawing/2014/main" val="3837766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Завдання НМК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Терміни виконання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Рекомендації щодо виконання поставлених завдань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3568"/>
                  </a:ext>
                </a:extLst>
              </a:tr>
              <a:tr h="452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Вивчення документів стосовно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підвищення кваліфікації науково-педагогічних працівників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університету та підготовка пропозицій до планів і програм підвищення кваліфікації з метою вдосконалення освітнього процесу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Щороку, наприкінці календарного року 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Проводиться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аналіз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планів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підвищення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кваліфікації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викладачів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кафедр,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забезпечують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освітній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спеціальністю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освітньою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програмою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endParaRPr lang="uk-UA" sz="1800" i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Результати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аналізу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рекомендації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фіксуються</a:t>
                      </a: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протоколі</a:t>
                      </a:r>
                      <a:endParaRPr lang="uk-UA" i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6630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Обговорення і схвалення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 вступних випробувань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На вимогу приймальної комісії, у встановлені терміни</a:t>
                      </a:r>
                      <a:endParaRPr lang="LID4096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поданням відповідних кафедр розглядаються програми вступних випробувань, </a:t>
                      </a:r>
                      <a:r>
                        <a:rPr lang="uk-UA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 відображається у протоколах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81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33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C11CCCE-5725-680D-428D-BECFF1143486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Основні завдання науково-методичних комісій спеціальностей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EE7E8A7-6617-CD0A-8E2A-AF8A0E5DA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113788"/>
              </p:ext>
            </p:extLst>
          </p:nvPr>
        </p:nvGraphicFramePr>
        <p:xfrm>
          <a:off x="169450" y="704595"/>
          <a:ext cx="11853099" cy="414413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147646">
                  <a:extLst>
                    <a:ext uri="{9D8B030D-6E8A-4147-A177-3AD203B41FA5}">
                      <a16:colId xmlns:a16="http://schemas.microsoft.com/office/drawing/2014/main" val="3512467132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val="107869119"/>
                    </a:ext>
                  </a:extLst>
                </a:gridCol>
                <a:gridCol w="6173268">
                  <a:extLst>
                    <a:ext uri="{9D8B030D-6E8A-4147-A177-3AD203B41FA5}">
                      <a16:colId xmlns:a16="http://schemas.microsoft.com/office/drawing/2014/main" val="3837766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Завдання НМК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Терміни виконання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Рекомендації щодо виконання поставлених завдань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3568"/>
                  </a:ext>
                </a:extLst>
              </a:tr>
              <a:tr h="452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Аналіз нових педагогічних технологій і методів навчання та розробка </a:t>
                      </a:r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щодо їх упровадження під час реалізації освітнього процесу за ОП спеціальності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Постійно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Проводиться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аналіз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 запровадження рекомендацій</a:t>
                      </a:r>
                      <a:endParaRPr lang="uk-UA" i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6630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Аналіз та </a:t>
                      </a:r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перезарахування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результатів навчання, отриманих за неформальною освітою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потреби, у разі залучення до процедури визнання результатів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процедурою, відповідно до Положення про визнання в Національному технічному університеті «Дніпровська політехніка» результатів навчання, набутих у неформальній та/або </a:t>
                      </a:r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інформальній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освіті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81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0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C11CCCE-5725-680D-428D-BECFF1143486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Основні завдання науково-методичних комісій спеціальностей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EA61AABB-F223-1961-D852-60381F6D2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72670"/>
              </p:ext>
            </p:extLst>
          </p:nvPr>
        </p:nvGraphicFramePr>
        <p:xfrm>
          <a:off x="169450" y="704595"/>
          <a:ext cx="11853099" cy="32417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147646">
                  <a:extLst>
                    <a:ext uri="{9D8B030D-6E8A-4147-A177-3AD203B41FA5}">
                      <a16:colId xmlns:a16="http://schemas.microsoft.com/office/drawing/2014/main" val="3512467132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val="107869119"/>
                    </a:ext>
                  </a:extLst>
                </a:gridCol>
                <a:gridCol w="6173268">
                  <a:extLst>
                    <a:ext uri="{9D8B030D-6E8A-4147-A177-3AD203B41FA5}">
                      <a16:colId xmlns:a16="http://schemas.microsoft.com/office/drawing/2014/main" val="3837766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Завдання НМК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Терміни виконання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Рекомендації щодо виконання поставлених завдань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3568"/>
                  </a:ext>
                </a:extLst>
              </a:tr>
              <a:tr h="452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Підготовка питань з освітньої та науково-методичної діяльності для розгляду на засіданні вченої ради факультету (навчально-наукового інституту)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потреби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Розгляд питань фіксується у протоколах</a:t>
                      </a:r>
                      <a:endParaRPr lang="uk-UA" i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6630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Організація методичних семінарів і науково-методичних конференцій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потреби</a:t>
                      </a: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Складається план проведення методичних семінарів і науково-методичних конференцій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81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86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C11CCCE-5725-680D-428D-BECFF1143486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Акредитація освітніх програм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B8AF861-8309-4708-EBED-94ECB88A6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93868"/>
              </p:ext>
            </p:extLst>
          </p:nvPr>
        </p:nvGraphicFramePr>
        <p:xfrm>
          <a:off x="145472" y="695705"/>
          <a:ext cx="11901057" cy="531266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20436">
                  <a:extLst>
                    <a:ext uri="{9D8B030D-6E8A-4147-A177-3AD203B41FA5}">
                      <a16:colId xmlns:a16="http://schemas.microsoft.com/office/drawing/2014/main" val="3512467132"/>
                    </a:ext>
                  </a:extLst>
                </a:gridCol>
                <a:gridCol w="2604654">
                  <a:extLst>
                    <a:ext uri="{9D8B030D-6E8A-4147-A177-3AD203B41FA5}">
                      <a16:colId xmlns:a16="http://schemas.microsoft.com/office/drawing/2014/main" val="4170704426"/>
                    </a:ext>
                  </a:extLst>
                </a:gridCol>
                <a:gridCol w="3934692">
                  <a:extLst>
                    <a:ext uri="{9D8B030D-6E8A-4147-A177-3AD203B41FA5}">
                      <a16:colId xmlns:a16="http://schemas.microsoft.com/office/drawing/2014/main" val="1138117330"/>
                    </a:ext>
                  </a:extLst>
                </a:gridCol>
                <a:gridCol w="4641275">
                  <a:extLst>
                    <a:ext uri="{9D8B030D-6E8A-4147-A177-3AD203B41FA5}">
                      <a16:colId xmlns:a16="http://schemas.microsoft.com/office/drawing/2014/main" val="4247227671"/>
                    </a:ext>
                  </a:extLst>
                </a:gridCol>
              </a:tblGrid>
              <a:tr h="423443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№ з/п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Підкритерії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Що необхідно врахувати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Обґрунтування та документи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3568"/>
                  </a:ext>
                </a:extLst>
              </a:tr>
              <a:tr h="516991">
                <a:tc gridSpan="4">
                  <a:txBody>
                    <a:bodyPr/>
                    <a:lstStyle/>
                    <a:p>
                      <a:pPr algn="ctr"/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Критерій 1. Проектування та цілі освітньої програми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66306"/>
                  </a:ext>
                </a:extLst>
              </a:tr>
              <a:tr h="435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1.2.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Цілі освітньої програми та програмні результати навчання визначаються з урахуванням позицій та потреб заінтересованих сторін: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здобувачі  вищої освіти;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випускники;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роботодавці;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академічна спільнота;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інші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стейкхолдери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1. Оновлювати ОП.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2. До складу робочих груп включати здобувачів.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3. На засідання НМК зі спеціальності, засідання кафедри, 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Вч</a:t>
                      </a: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еної ради  факультету (навчально-наукового інституту),  де обговорюється ОП, запрошувати роботодавців, здобувачів, інших </a:t>
                      </a:r>
                      <a:r>
                        <a:rPr lang="uk-UA" sz="1400" b="0" dirty="0" err="1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стейкхолдерів</a:t>
                      </a: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u="non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Оформляти протоколи таких засідань із зазначенням пропозицій стейкхолдерів.</a:t>
                      </a:r>
                      <a:endParaRPr lang="ru-RU" sz="1400" b="1" u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4. На офіційному сайті університету оприлюднювати </a:t>
                      </a:r>
                      <a:r>
                        <a:rPr lang="uk-UA" sz="1400" b="0" dirty="0" err="1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проєкти</a:t>
                      </a: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ОП  з метою їх громадського обговорення </a:t>
                      </a:r>
                      <a:r>
                        <a:rPr lang="en-US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  <a:hlinkClick r:id="rId2"/>
                        </a:rPr>
                        <a:t>https://www.nmu.org.ua/ua/study/eduprogdisc.php</a:t>
                      </a: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.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1</a:t>
                      </a: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.Положення про навчально-методичне забезпечення освітнього процесу НТУ «ДП»</a:t>
                      </a:r>
                      <a:r>
                        <a:rPr lang="en-US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  <a:hlinkClick r:id="rId3"/>
                        </a:rPr>
                        <a:t>http://surl.li/dnige</a:t>
                      </a: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.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2 Рецензії стейкхолдерів на ОП.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3.Витяги з протоколів засідань НМК спеціальності,  кафедри, вченої ради факультету (навчально-наукового інституту), де обговорювалася ОП.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4. На зустрічах з експертною групою  під час акредитації мають бути 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присутніми роботодавці, які повинні підтвердити свою участь у розробці (перегляді) ОП і продемонструвати, які саме пропозиції вони надавали.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5.На зустрічах з експертною групою мають бути 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присутні здобувачі, які повинні підтвердити свою участь в обговоренні ОП та  вказати, які пропозиції щодо її  удосконалення вони надавали</a:t>
                      </a: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.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475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82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C11CCCE-5725-680D-428D-BECFF1143486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Акредитація освітніх програм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AC1B127-0C87-D6F1-0373-740D5769D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293109"/>
              </p:ext>
            </p:extLst>
          </p:nvPr>
        </p:nvGraphicFramePr>
        <p:xfrm>
          <a:off x="145472" y="731922"/>
          <a:ext cx="11901056" cy="424228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20436">
                  <a:extLst>
                    <a:ext uri="{9D8B030D-6E8A-4147-A177-3AD203B41FA5}">
                      <a16:colId xmlns:a16="http://schemas.microsoft.com/office/drawing/2014/main" val="3512467132"/>
                    </a:ext>
                  </a:extLst>
                </a:gridCol>
                <a:gridCol w="2445328">
                  <a:extLst>
                    <a:ext uri="{9D8B030D-6E8A-4147-A177-3AD203B41FA5}">
                      <a16:colId xmlns:a16="http://schemas.microsoft.com/office/drawing/2014/main" val="4170704426"/>
                    </a:ext>
                  </a:extLst>
                </a:gridCol>
                <a:gridCol w="4253346">
                  <a:extLst>
                    <a:ext uri="{9D8B030D-6E8A-4147-A177-3AD203B41FA5}">
                      <a16:colId xmlns:a16="http://schemas.microsoft.com/office/drawing/2014/main" val="2382816387"/>
                    </a:ext>
                  </a:extLst>
                </a:gridCol>
                <a:gridCol w="4481946">
                  <a:extLst>
                    <a:ext uri="{9D8B030D-6E8A-4147-A177-3AD203B41FA5}">
                      <a16:colId xmlns:a16="http://schemas.microsoft.com/office/drawing/2014/main" val="384953491"/>
                    </a:ext>
                  </a:extLst>
                </a:gridCol>
              </a:tblGrid>
              <a:tr h="34510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№ з/п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Підкритерії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Що необхідно враховувати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Обґрунтування </a:t>
                      </a:r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та документи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3568"/>
                  </a:ext>
                </a:extLst>
              </a:tr>
              <a:tr h="345109">
                <a:tc gridSpan="4">
                  <a:txBody>
                    <a:bodyPr/>
                    <a:lstStyle/>
                    <a:p>
                      <a:pPr algn="ctr"/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Критерій 8. Внутрішнє забезпечення якості освітньої програми</a:t>
                      </a:r>
                      <a:endParaRPr lang="uk-UA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66306"/>
                  </a:ext>
                </a:extLst>
              </a:tr>
              <a:tr h="3510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8.3.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Продемонструйте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посиланням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конкретні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приклади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як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здобувачі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вищої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залучені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процесу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періодичного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перегляду ОП та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процедур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забезпечення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якості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а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позиція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береться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уваги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noProof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час перегляду ОП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Залучення здобувачів вищої освіти до розробки і перегляду освітніх програм. 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Наявність рішень про перегляд та оновлення ОП за результатами отримання зворотного зв’язку від здобувачів вищої освіти</a:t>
                      </a:r>
                      <a:r>
                        <a:rPr lang="uk-UA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58445" algn="l"/>
                        </a:tabLst>
                      </a:pPr>
                      <a:r>
                        <a:rPr lang="uk-UA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Результати опитування здобувачів вищої освіти. 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58445" algn="l"/>
                        </a:tabLst>
                      </a:pPr>
                      <a:r>
                        <a:rPr lang="uk-UA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Документальне підтвердження участі здобувачів освіти та студентського самоврядування у процедурах внутрішнього забезпечення якості ОП 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(витяги із протоколів засідань НМК спеціальності, кафедри, вченої ради факультету (навчально-наукового інституту) тощо, де обговорювалися пропозиції </a:t>
                      </a:r>
                      <a:r>
                        <a:rPr lang="uk-UA" sz="14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стейкхолдерів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зокрема здобувачів вищої освіти, щодо змін в ОП)</a:t>
                      </a:r>
                      <a:r>
                        <a:rPr lang="uk-UA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7874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8445" algn="l"/>
                        </a:tabLst>
                      </a:pPr>
                      <a:r>
                        <a:rPr lang="uk-UA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81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11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C11CCCE-5725-680D-428D-BECFF1143486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Акредитація освітніх програм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CA28D562-5F1C-121D-D6B8-D8E031170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556822"/>
              </p:ext>
            </p:extLst>
          </p:nvPr>
        </p:nvGraphicFramePr>
        <p:xfrm>
          <a:off x="145472" y="409606"/>
          <a:ext cx="11901056" cy="511539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20436">
                  <a:extLst>
                    <a:ext uri="{9D8B030D-6E8A-4147-A177-3AD203B41FA5}">
                      <a16:colId xmlns:a16="http://schemas.microsoft.com/office/drawing/2014/main" val="3512467132"/>
                    </a:ext>
                  </a:extLst>
                </a:gridCol>
                <a:gridCol w="2445328">
                  <a:extLst>
                    <a:ext uri="{9D8B030D-6E8A-4147-A177-3AD203B41FA5}">
                      <a16:colId xmlns:a16="http://schemas.microsoft.com/office/drawing/2014/main" val="4170704426"/>
                    </a:ext>
                  </a:extLst>
                </a:gridCol>
                <a:gridCol w="4253346">
                  <a:extLst>
                    <a:ext uri="{9D8B030D-6E8A-4147-A177-3AD203B41FA5}">
                      <a16:colId xmlns:a16="http://schemas.microsoft.com/office/drawing/2014/main" val="2382816387"/>
                    </a:ext>
                  </a:extLst>
                </a:gridCol>
                <a:gridCol w="4481946">
                  <a:extLst>
                    <a:ext uri="{9D8B030D-6E8A-4147-A177-3AD203B41FA5}">
                      <a16:colId xmlns:a16="http://schemas.microsoft.com/office/drawing/2014/main" val="384953491"/>
                    </a:ext>
                  </a:extLst>
                </a:gridCol>
              </a:tblGrid>
              <a:tr h="512344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№ з/п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Підкритерії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Що потрібно врахувати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Обґрунтування та документи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3568"/>
                  </a:ext>
                </a:extLst>
              </a:tr>
              <a:tr h="1789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Роботодавці безпосередньо та/або через свої об’єднання залучені до процесу періодичного перегляду ОП та інших процедур забезпечення її якості як партнери.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Залученість роботодавців безпосередньо 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або через свої об’єднання 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процесу періодичного перегляду ОП та інших процедур забезпечення її якості.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58445" algn="l"/>
                        </a:tabLs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Документальне підтвердження участі роботодавців безпосередньо або через свої об’єднання у процедурах внутрішнього забезпечення якості ОП 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(витяги із протоколів засідань НМК спеціальності, кафедри, вченої ради факультету (навчально-наукового інституту) тощо, де обговорювалися пропозиції </a:t>
                      </a:r>
                      <a:r>
                        <a:rPr lang="uk-UA" sz="14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стейкхолдерів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зокрема роботодавців, щодо змін в ОП)</a:t>
                      </a:r>
                      <a:r>
                        <a:rPr lang="uk-UA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58445" algn="l"/>
                        </a:tabLs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74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8445" algn="l"/>
                        </a:tabLs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815045"/>
                  </a:ext>
                </a:extLst>
              </a:tr>
              <a:tr h="1898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Наявна практика збирання, аналізу та врахування інформації щодо кар’єрного шляху випускників освітньої програми.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Наявність інформації щодо кар’єрного шляху випускників (база даних випускників). 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Наявність рішень про оновлення ОП за результатами отримання зворотного зв’язку від випускників.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8445" algn="l"/>
                        </a:tabLs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Документи та інші матеріали, які демонструють наявність практики збирання інформації щодо кар’єрного шляху випускників.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8445" algn="l"/>
                        </a:tabLs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Документальне підтвердження участі випускників у процедурах внутрішнього забезпечення якості ОП.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8445" algn="l"/>
                        </a:tabLs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Результати опитування випускників.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8445" algn="l"/>
                        </a:tabLs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Асоціація випускників НГУ 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https://www.nmu.org.ua/ua/content/about_to/vipusknikam/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475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850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C11CCCE-5725-680D-428D-BECFF1143486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Акредитація освітніх програм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0BD7ED37-F441-7A12-65AD-DDF469A10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53359"/>
              </p:ext>
            </p:extLst>
          </p:nvPr>
        </p:nvGraphicFramePr>
        <p:xfrm>
          <a:off x="145472" y="650529"/>
          <a:ext cx="11901056" cy="474903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20436">
                  <a:extLst>
                    <a:ext uri="{9D8B030D-6E8A-4147-A177-3AD203B41FA5}">
                      <a16:colId xmlns:a16="http://schemas.microsoft.com/office/drawing/2014/main" val="3512467132"/>
                    </a:ext>
                  </a:extLst>
                </a:gridCol>
                <a:gridCol w="2445328">
                  <a:extLst>
                    <a:ext uri="{9D8B030D-6E8A-4147-A177-3AD203B41FA5}">
                      <a16:colId xmlns:a16="http://schemas.microsoft.com/office/drawing/2014/main" val="4170704426"/>
                    </a:ext>
                  </a:extLst>
                </a:gridCol>
                <a:gridCol w="4253346">
                  <a:extLst>
                    <a:ext uri="{9D8B030D-6E8A-4147-A177-3AD203B41FA5}">
                      <a16:colId xmlns:a16="http://schemas.microsoft.com/office/drawing/2014/main" val="2382816387"/>
                    </a:ext>
                  </a:extLst>
                </a:gridCol>
                <a:gridCol w="4481946">
                  <a:extLst>
                    <a:ext uri="{9D8B030D-6E8A-4147-A177-3AD203B41FA5}">
                      <a16:colId xmlns:a16="http://schemas.microsoft.com/office/drawing/2014/main" val="384953491"/>
                    </a:ext>
                  </a:extLst>
                </a:gridCol>
              </a:tblGrid>
              <a:tr h="35874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№ з/п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Підкритерії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Що потрібно врахувати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Обґрунтування та документи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3568"/>
                  </a:ext>
                </a:extLst>
              </a:tr>
              <a:tr h="1557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Результати зовнішнього забезпечення якості вищої освіти (зокрема, зауваження та пропозиції, сформульовані під час попередніх акредитацій), беруться до уваги під час перегляду освітньої програми.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Урахування зауважень та пропозицій, сформульованих під час попередніх акредитацій при перегляді ОП (або під час акредитацій інших ОП ЗВО).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58445" algn="l"/>
                        </a:tabLs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Документальне підтвердження врахування зауважень і пропозицій, сформульованих під час попередніх акредитацій при перегляді ОП.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58445" algn="l"/>
                        </a:tabLs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Матеріали щодо акредитації ОП НТУ «ДП» (відомості </a:t>
                      </a:r>
                      <a:r>
                        <a:rPr lang="uk-U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самооцінювання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звіти ЕГ, висновки ГЕР, рішення НАЗЯВО) 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https://www.nmu.org.ua/activity/accreditation/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815045"/>
                  </a:ext>
                </a:extLst>
              </a:tr>
              <a:tr h="1532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Учасники академічної спільноти змістовно залучені до процедур внутрішнього забезпечення якості ОП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Змістовна залученість учасників академічної спільноти до процедур забезпечення якості ОП.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Оптимальна реалізація ОП завдяки взаємодії структурних підрозділів у контексті здійснення процесів і процедур внутрішнього забезпечення якості освіти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58445" algn="l"/>
                        </a:tabLs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Результати опитування НПП.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58445" algn="l"/>
                        </a:tabLs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Документальне підтвердження взаємодії структурних підрозділів у контексті здійснення процесів і процедур внутрішнього забезпечення якості освіти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8445" algn="l"/>
                        </a:tabLs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Сертифікат на систему управління якістю НТУ «ДП» 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https://www.nmu.org.ua/ua/content/infrastructure/structural_divisions/Internal_quality_higher_education/ISO%209001/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74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8445" algn="l"/>
                        </a:tabLs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475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571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C11CCCE-5725-680D-428D-BECFF1143486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Акредитація освітніх програм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044F3018-41A6-DCFD-DF34-08ACB0922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572441"/>
              </p:ext>
            </p:extLst>
          </p:nvPr>
        </p:nvGraphicFramePr>
        <p:xfrm>
          <a:off x="145472" y="582814"/>
          <a:ext cx="11938676" cy="385094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22713">
                  <a:extLst>
                    <a:ext uri="{9D8B030D-6E8A-4147-A177-3AD203B41FA5}">
                      <a16:colId xmlns:a16="http://schemas.microsoft.com/office/drawing/2014/main" val="3512467132"/>
                    </a:ext>
                  </a:extLst>
                </a:gridCol>
                <a:gridCol w="2453057">
                  <a:extLst>
                    <a:ext uri="{9D8B030D-6E8A-4147-A177-3AD203B41FA5}">
                      <a16:colId xmlns:a16="http://schemas.microsoft.com/office/drawing/2014/main" val="4170704426"/>
                    </a:ext>
                  </a:extLst>
                </a:gridCol>
                <a:gridCol w="4266792">
                  <a:extLst>
                    <a:ext uri="{9D8B030D-6E8A-4147-A177-3AD203B41FA5}">
                      <a16:colId xmlns:a16="http://schemas.microsoft.com/office/drawing/2014/main" val="2382816387"/>
                    </a:ext>
                  </a:extLst>
                </a:gridCol>
                <a:gridCol w="4496114">
                  <a:extLst>
                    <a:ext uri="{9D8B030D-6E8A-4147-A177-3AD203B41FA5}">
                      <a16:colId xmlns:a16="http://schemas.microsoft.com/office/drawing/2014/main" val="384953491"/>
                    </a:ext>
                  </a:extLst>
                </a:gridCol>
              </a:tblGrid>
              <a:tr h="36943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№ з/п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Підкритерії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Що необхідно враховувати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Обґрунтування та документи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3568"/>
                  </a:ext>
                </a:extLst>
              </a:tr>
              <a:tr h="369438">
                <a:tc gridSpan="4">
                  <a:txBody>
                    <a:bodyPr/>
                    <a:lstStyle/>
                    <a:p>
                      <a:pPr algn="ctr"/>
                      <a:r>
                        <a:rPr lang="uk-UA" sz="1800" b="1" kern="1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Критерій 4. Навчання і викладання за освітньою програмою</a:t>
                      </a:r>
                      <a:endParaRPr lang="uk-UA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66306"/>
                  </a:ext>
                </a:extLst>
              </a:tr>
              <a:tr h="2958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Педагогічні,</a:t>
                      </a:r>
                      <a:r>
                        <a:rPr lang="uk-UA" sz="1400" spc="155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науково-педагогічні,</a:t>
                      </a:r>
                      <a:r>
                        <a:rPr lang="uk-UA" sz="1400" spc="155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наукові</a:t>
                      </a:r>
                      <a:r>
                        <a:rPr lang="uk-UA" sz="1400" spc="155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працівники</a:t>
                      </a:r>
                      <a:r>
                        <a:rPr lang="uk-UA" sz="1400" spc="155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(далі</a:t>
                      </a:r>
                      <a:r>
                        <a:rPr lang="uk-UA" sz="1400" spc="155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400" spc="155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викладачі)</a:t>
                      </a:r>
                      <a:r>
                        <a:rPr lang="uk-UA" sz="1400" spc="155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оновлюють</a:t>
                      </a:r>
                      <a:r>
                        <a:rPr lang="uk-UA" sz="1400" spc="155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зміст</a:t>
                      </a:r>
                      <a:r>
                        <a:rPr lang="uk-UA" sz="1400" spc="16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uk-UA" sz="1400" spc="-23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на основі</a:t>
                      </a:r>
                      <a:r>
                        <a:rPr lang="uk-UA" sz="1400" spc="5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наукових</a:t>
                      </a:r>
                      <a:r>
                        <a:rPr lang="uk-UA" sz="1400" spc="5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досягнень і</a:t>
                      </a:r>
                      <a:r>
                        <a:rPr lang="uk-UA" sz="1400" spc="5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сучасних</a:t>
                      </a:r>
                      <a:r>
                        <a:rPr lang="uk-UA" sz="1400" spc="5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практик</a:t>
                      </a:r>
                      <a:r>
                        <a:rPr lang="uk-UA" sz="1400" spc="5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у відповідній</a:t>
                      </a:r>
                      <a:r>
                        <a:rPr lang="uk-UA" sz="1400" spc="5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галузі.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1.Перегляд РП  здійснюється щорічно. </a:t>
                      </a: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Викладач має навести зміни, які відбулися в його дисципліні на основі наукових досягнень.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Викладачі  повинні мати наукові публікації, в тому числі в контексті дисциплін, які вони викладають.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Викладачі повинні систематично підвищувати кваліфікацію в контексті дисциплін, які вони викладають.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+mj-lt"/>
                        <a:buNone/>
                        <a:tabLst>
                          <a:tab pos="174625" algn="l"/>
                        </a:tabLst>
                      </a:pP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На зустрічах з ЕГ викладачі повинні продемонструвати, які саме новітні наукові здобутки вони використали, в яких дисциплінах,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якими темами.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+mj-lt"/>
                        <a:buNone/>
                        <a:tabLst>
                          <a:tab pos="174625" algn="l"/>
                        </a:tabLst>
                      </a:pP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Документи, що підтверджують підвищення кваліфікації.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+mj-lt"/>
                        <a:buNone/>
                        <a:tabLst>
                          <a:tab pos="174625" algn="l"/>
                        </a:tabLst>
                      </a:pP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Публікації НПП за останні 5 років. Посилання на профілі у наукометричних базах та/або списком.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174625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Протоколи засідань кафедр, НМК зі спеціальності, де обговорювались зміни у робочих програмах</a:t>
                      </a:r>
                      <a:r>
                        <a:rPr lang="uk-U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81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61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82205EB-7FE5-4F8D-9943-E59A1671536F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Науково-методичні комісії спеціальностей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443689" y="440831"/>
            <a:ext cx="11051403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Науково-методична комісія спеціальності (НМК) </a:t>
            </a:r>
            <a:r>
              <a:rPr lang="uk-UA" sz="2400" dirty="0"/>
              <a:t>– це постійно діючий консультативно-дорадчий орган, який визначає головні напрями науково-методичної роботи щодо підвищення ефективності та якості вищої освіти й удосконалення навчально-виховного процесу з урахуванням провідного світового та вітчизняного досвіду, європейських стандартів вищої освіти, а також впровадження інноваційних освітніх технологій.</a:t>
            </a:r>
            <a:endParaRPr lang="uk-UA" sz="2400" dirty="0">
              <a:solidFill>
                <a:srgbClr val="0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endParaRPr lang="uk-UA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/>
            <a:r>
              <a:rPr lang="uk-UA" sz="2400" dirty="0"/>
              <a:t>У своїй роботі НМК керується ПОЛОЖЕННЯМ про науково-методичні комісії спеціальностей Національного технічного університету «Дніпровська політехніка» </a:t>
            </a:r>
            <a:r>
              <a:rPr lang="en-US" sz="2400" dirty="0">
                <a:hlinkClick r:id="rId2"/>
              </a:rPr>
              <a:t>http://surl.li/aplxq</a:t>
            </a:r>
            <a:r>
              <a:rPr lang="ru-RU" sz="2400" dirty="0"/>
              <a:t>,</a:t>
            </a:r>
            <a:r>
              <a:rPr lang="uk-UA" sz="2400" dirty="0"/>
              <a:t> а також: Законами України «Про освіту», «Про вищу освіту», Постановами, розпорядженнями Кабінету Міністрів України, нормативними актами та рекомендаціями Міністерства освіти і науки України та Національного агентства із забезпечення якості вищої освіти, Статутом НТУ «ДП», Стратегією розвитку НТУ «ДП», наказами і розпорядженнями ректора НТУ «ДП» та іншими чинними нормативними документами НТУ «ДП».</a:t>
            </a:r>
          </a:p>
          <a:p>
            <a:pPr algn="just"/>
            <a:endParaRPr lang="uk-UA" sz="2400" dirty="0">
              <a:solidFill>
                <a:srgbClr val="0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endParaRPr lang="uk-UA" sz="2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14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492619" y="1930498"/>
            <a:ext cx="11699381" cy="26973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i="1" dirty="0">
                <a:solidFill>
                  <a:schemeClr val="accent2"/>
                </a:solidFill>
              </a:rPr>
              <a:t>ВСЕ БУДЕ УКРАЇНА!!!</a:t>
            </a:r>
          </a:p>
          <a:p>
            <a:pPr algn="ctr"/>
            <a:r>
              <a:rPr lang="uk-UA" b="0" i="1" dirty="0">
                <a:solidFill>
                  <a:schemeClr val="accent2"/>
                </a:solidFill>
              </a:rPr>
              <a:t>Хай Вам щастить! </a:t>
            </a:r>
          </a:p>
          <a:p>
            <a:pPr algn="ctr"/>
            <a:endParaRPr lang="uk-UA" b="0" i="1" dirty="0">
              <a:solidFill>
                <a:schemeClr val="accent2"/>
              </a:solidFill>
            </a:endParaRPr>
          </a:p>
          <a:p>
            <a:pPr algn="ctr"/>
            <a:r>
              <a:rPr lang="uk-UA" b="0" i="1" dirty="0">
                <a:solidFill>
                  <a:schemeClr val="accent2"/>
                </a:solidFill>
              </a:rPr>
              <a:t>Із запитаннями та побажаннями просимо звертатися  </a:t>
            </a:r>
          </a:p>
          <a:p>
            <a:pPr algn="ctr"/>
            <a:r>
              <a:rPr lang="uk-UA" b="0" i="1" dirty="0">
                <a:solidFill>
                  <a:schemeClr val="accent2"/>
                </a:solidFill>
              </a:rPr>
              <a:t>до  навчально-методичного відділу</a:t>
            </a:r>
            <a:endParaRPr lang="ru-RU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88490" y="62010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2</a:t>
            </a:r>
            <a:endParaRPr lang="uk-UA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7124" y="686434"/>
            <a:ext cx="11177752" cy="61095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uk-UA" sz="2400" b="1" dirty="0">
                <a:latin typeface="Arial" charset="0"/>
                <a:ea typeface="+mn-ea"/>
                <a:cs typeface="+mn-cs"/>
              </a:rPr>
              <a:t>До складу НМК можуть включатися: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sz="2400" dirty="0">
                <a:latin typeface="Arial" charset="0"/>
                <a:ea typeface="+mn-ea"/>
                <a:cs typeface="+mn-cs"/>
              </a:rPr>
              <a:t>завідувачі випускових кафедр; 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sz="2400" dirty="0">
                <a:latin typeface="Arial" charset="0"/>
                <a:ea typeface="+mn-ea"/>
                <a:cs typeface="+mn-cs"/>
              </a:rPr>
              <a:t>гаранти освітніх програм; 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sz="2400" dirty="0">
                <a:latin typeface="Arial" charset="0"/>
                <a:ea typeface="+mn-ea"/>
                <a:cs typeface="+mn-cs"/>
              </a:rPr>
              <a:t>науково-педагогічні працівники, які мають досвід і значні особисті досягнення у навчальній та методичній роботі за відповідними спеціальностями або безпосередньо задіяні в реалізації освітнього процесу за освітніми програмами спеціальності. </a:t>
            </a:r>
          </a:p>
          <a:p>
            <a:pPr algn="just">
              <a:lnSpc>
                <a:spcPct val="110000"/>
              </a:lnSpc>
            </a:pPr>
            <a:endParaRPr lang="uk-UA" sz="2400" dirty="0">
              <a:latin typeface="Arial" charset="0"/>
              <a:ea typeface="+mn-ea"/>
              <a:cs typeface="+mn-cs"/>
            </a:endParaRPr>
          </a:p>
          <a:p>
            <a:pPr algn="just">
              <a:lnSpc>
                <a:spcPct val="110000"/>
              </a:lnSpc>
            </a:pPr>
            <a:r>
              <a:rPr lang="uk-UA" sz="2400" dirty="0">
                <a:latin typeface="Arial" charset="0"/>
                <a:ea typeface="+mn-ea"/>
                <a:cs typeface="+mn-cs"/>
              </a:rPr>
              <a:t>З метою врахування думки </a:t>
            </a:r>
            <a:r>
              <a:rPr lang="uk-UA" sz="2400" b="1" dirty="0">
                <a:latin typeface="Arial" charset="0"/>
                <a:ea typeface="+mn-ea"/>
                <a:cs typeface="+mn-cs"/>
              </a:rPr>
              <a:t>здобувачів вищої освіти, представників роботодавців, інших </a:t>
            </a:r>
            <a:r>
              <a:rPr lang="uk-UA" sz="2400" b="1" dirty="0" err="1">
                <a:latin typeface="Arial" charset="0"/>
                <a:ea typeface="+mn-ea"/>
                <a:cs typeface="+mn-cs"/>
              </a:rPr>
              <a:t>стейкхолдерів</a:t>
            </a:r>
            <a:r>
              <a:rPr lang="uk-UA" sz="2400" dirty="0">
                <a:latin typeface="Arial" charset="0"/>
                <a:ea typeface="+mn-ea"/>
                <a:cs typeface="+mn-cs"/>
              </a:rPr>
              <a:t> стосовно організації освітнього процесу, складових методичного забезпечення, </a:t>
            </a:r>
            <a:r>
              <a:rPr lang="uk-UA" sz="2400" b="1" dirty="0">
                <a:latin typeface="Arial" charset="0"/>
                <a:ea typeface="+mn-ea"/>
                <a:cs typeface="+mn-cs"/>
              </a:rPr>
              <a:t>вони можуть включатися до складу НМК або запрошуватися на окремі засідання НМК</a:t>
            </a:r>
            <a:r>
              <a:rPr lang="uk-UA" sz="2400" dirty="0"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59CBB1CF-C9E3-4252-B8A4-8A3E6A83B463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Науково-методичні комісії спеціальностей</a:t>
            </a:r>
          </a:p>
        </p:txBody>
      </p:sp>
    </p:spTree>
    <p:extLst>
      <p:ext uri="{BB962C8B-B14F-4D97-AF65-F5344CB8AC3E}">
        <p14:creationId xmlns:p14="http://schemas.microsoft.com/office/powerpoint/2010/main" val="301054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82205EB-7FE5-4F8D-9943-E59A1671536F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Науково-методичні комісії спеціальностей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570298" y="487025"/>
            <a:ext cx="1105140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Склад НМК, як правило, формується на кожен навчальний рік.</a:t>
            </a:r>
            <a:r>
              <a:rPr lang="uk-UA" sz="2400" dirty="0"/>
              <a:t> Пропозиції щодо персонального складу НМК надаються завідувачами випускових кафедр за погодженням деканів факультетів (директорів навчально-наукових інститутів) </a:t>
            </a:r>
            <a:r>
              <a:rPr lang="uk-UA" sz="2400" b="1" dirty="0"/>
              <a:t>для їх затвердження на поточний навчальний рік наказом ректора</a:t>
            </a:r>
            <a:r>
              <a:rPr lang="uk-UA" sz="2400" dirty="0"/>
              <a:t>.</a:t>
            </a:r>
          </a:p>
          <a:p>
            <a:pPr algn="just"/>
            <a:r>
              <a:rPr lang="uk-UA" sz="2400" dirty="0"/>
              <a:t>Склад НМК спеціальностей університету оприлюднюється на сайті університету </a:t>
            </a:r>
            <a:r>
              <a:rPr lang="en-US" sz="2400" dirty="0">
                <a:hlinkClick r:id="rId2"/>
              </a:rPr>
              <a:t>http://surl.li/svvkh</a:t>
            </a:r>
            <a:r>
              <a:rPr lang="uk-UA" sz="2400" dirty="0"/>
              <a:t> (навчально-методичний відділ – сектор методичного забезпечення навчального процесу – науково-методичні комісії спеціальностей). </a:t>
            </a:r>
          </a:p>
          <a:p>
            <a:pPr algn="just"/>
            <a:r>
              <a:rPr lang="uk-UA" sz="2400" dirty="0"/>
              <a:t>Формою роботи НМК є засідання, які проводяться за потреби, </a:t>
            </a:r>
            <a:r>
              <a:rPr lang="uk-UA" sz="2400" b="1" dirty="0"/>
              <a:t>але не рідше ніж один раз на три місяці</a:t>
            </a:r>
            <a:r>
              <a:rPr lang="uk-UA" sz="2400" dirty="0"/>
              <a:t>. Засідання комісії є правочинними </a:t>
            </a:r>
            <a:r>
              <a:rPr lang="uk-UA" sz="2400" b="1" dirty="0"/>
              <a:t>за умови присутності не менше як 2/3 від загального складу</a:t>
            </a:r>
            <a:r>
              <a:rPr lang="uk-UA" sz="2400" dirty="0"/>
              <a:t>. Засідання проводяться відкрито.</a:t>
            </a:r>
          </a:p>
          <a:p>
            <a:pPr algn="just"/>
            <a:r>
              <a:rPr lang="uk-UA" sz="2400" dirty="0"/>
              <a:t>Рішення НМК приймаються </a:t>
            </a:r>
            <a:r>
              <a:rPr lang="uk-UA" sz="2400" b="1" dirty="0"/>
              <a:t>більшістю голосів членів</a:t>
            </a:r>
            <a:r>
              <a:rPr lang="uk-UA" sz="2400" dirty="0"/>
              <a:t>, присутніх на засіданні, й оформлюються протоколами, які підписує голова комісії та секретар.</a:t>
            </a:r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5511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C11CCCE-5725-680D-428D-BECFF1143486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Основні завдання науково-методичних комісій спеціальностей</a:t>
            </a:r>
          </a:p>
        </p:txBody>
      </p:sp>
      <p:graphicFrame>
        <p:nvGraphicFramePr>
          <p:cNvPr id="5" name="Таблица 3">
            <a:extLst>
              <a:ext uri="{FF2B5EF4-FFF2-40B4-BE49-F238E27FC236}">
                <a16:creationId xmlns:a16="http://schemas.microsoft.com/office/drawing/2014/main" id="{E0A6E086-4632-0CF0-0B52-5A450A152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722258"/>
              </p:ext>
            </p:extLst>
          </p:nvPr>
        </p:nvGraphicFramePr>
        <p:xfrm>
          <a:off x="193431" y="695705"/>
          <a:ext cx="11853099" cy="34493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147646">
                  <a:extLst>
                    <a:ext uri="{9D8B030D-6E8A-4147-A177-3AD203B41FA5}">
                      <a16:colId xmlns:a16="http://schemas.microsoft.com/office/drawing/2014/main" val="3512467132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val="107869119"/>
                    </a:ext>
                  </a:extLst>
                </a:gridCol>
                <a:gridCol w="6173268">
                  <a:extLst>
                    <a:ext uri="{9D8B030D-6E8A-4147-A177-3AD203B41FA5}">
                      <a16:colId xmlns:a16="http://schemas.microsoft.com/office/drawing/2014/main" val="3837766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Завдання НМК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Терміни виконання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Рекомендації щодо виконання поставлених завдань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3568"/>
                  </a:ext>
                </a:extLst>
              </a:tr>
              <a:tr h="1194446">
                <a:tc>
                  <a:txBody>
                    <a:bodyPr/>
                    <a:lstStyle/>
                    <a:p>
                      <a:pPr algn="l"/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Аналіз стану, планування, організація та контроль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науково-методичної роботи за спеціальністю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На початку навчального року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Діяльність НМК 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здійснюється відповідно до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плану роботи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який складається на навчальний рік, обговорюється та схвалюється на першому її засіданні у поточному навчальному році. </a:t>
                      </a:r>
                    </a:p>
                    <a:p>
                      <a:pPr algn="just"/>
                      <a:endParaRPr lang="uk-UA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Проводиться самоаналіз роботи НМК з наведенням встановлених недоліків та шляхів їх вирішення за попередній навчальний рік. </a:t>
                      </a:r>
                    </a:p>
                    <a:p>
                      <a:pPr algn="just"/>
                      <a:endParaRPr lang="uk-UA" sz="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Розглядається та затверджується план роботи НМК на наступний навчальний рік, що фіксується у протоколі</a:t>
                      </a:r>
                      <a:endParaRPr lang="uk-UA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66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28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C11CCCE-5725-680D-428D-BECFF1143486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Основні завдання науково-методичних комісій спеціальностей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67DD1CE-A660-8015-D131-E262625AA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061480"/>
              </p:ext>
            </p:extLst>
          </p:nvPr>
        </p:nvGraphicFramePr>
        <p:xfrm>
          <a:off x="169450" y="607060"/>
          <a:ext cx="11853099" cy="39674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147646">
                  <a:extLst>
                    <a:ext uri="{9D8B030D-6E8A-4147-A177-3AD203B41FA5}">
                      <a16:colId xmlns:a16="http://schemas.microsoft.com/office/drawing/2014/main" val="3512467132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val="107869119"/>
                    </a:ext>
                  </a:extLst>
                </a:gridCol>
                <a:gridCol w="6173268">
                  <a:extLst>
                    <a:ext uri="{9D8B030D-6E8A-4147-A177-3AD203B41FA5}">
                      <a16:colId xmlns:a16="http://schemas.microsoft.com/office/drawing/2014/main" val="3837766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Завдання НМК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Терміни виконання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Рекомендації щодо виконання поставлених завдань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3568"/>
                  </a:ext>
                </a:extLst>
              </a:tr>
              <a:tr h="452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Аналіз нормативних документів університету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щодо навчально-методичного забезпечення освітнього процесу, надання пропозицій щодо їх вдосконалення</a:t>
                      </a:r>
                    </a:p>
                    <a:p>
                      <a:pPr algn="l"/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Постійно</a:t>
                      </a:r>
                    </a:p>
                    <a:p>
                      <a:pPr algn="ctr"/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Розглядаються та аналізуються чинні нормативні документи університету щодо навчально-методичного забезпечення освітнього процесу, пропозиції щодо їх оновлення чи внесення змін надаються відповідним підрозділам університету.</a:t>
                      </a:r>
                    </a:p>
                    <a:p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Результати аналізу та рекомендації фіксуються у протоколі.</a:t>
                      </a:r>
                      <a:endParaRPr lang="uk-UA" sz="1400" b="0" i="1" noProof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just"/>
                      <a:endParaRPr lang="uk-UA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6630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Започаткування нових освітніх програм</a:t>
                      </a:r>
                      <a:endParaRPr lang="uk-U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За потреби</a:t>
                      </a:r>
                      <a:endParaRPr lang="LID4096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Обґрунтовується доцільність започаткування освітньої програми, проводиться попередній її розгляд, </a:t>
                      </a:r>
                      <a:r>
                        <a:rPr lang="uk-UA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 фіксується у протоколі</a:t>
                      </a:r>
                    </a:p>
                    <a:p>
                      <a:pPr algn="just"/>
                      <a:endParaRPr lang="uk-UA" sz="1400" b="0" i="1" noProof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81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68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C11CCCE-5725-680D-428D-BECFF1143486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Основні завдання науково-методичних комісій спеціальностей</a:t>
            </a: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E852345C-2689-1BD5-35C5-64C0DA2EE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87594"/>
              </p:ext>
            </p:extLst>
          </p:nvPr>
        </p:nvGraphicFramePr>
        <p:xfrm>
          <a:off x="169450" y="607060"/>
          <a:ext cx="11853099" cy="5400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147646">
                  <a:extLst>
                    <a:ext uri="{9D8B030D-6E8A-4147-A177-3AD203B41FA5}">
                      <a16:colId xmlns:a16="http://schemas.microsoft.com/office/drawing/2014/main" val="3512467132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val="107869119"/>
                    </a:ext>
                  </a:extLst>
                </a:gridCol>
                <a:gridCol w="6173268">
                  <a:extLst>
                    <a:ext uri="{9D8B030D-6E8A-4147-A177-3AD203B41FA5}">
                      <a16:colId xmlns:a16="http://schemas.microsoft.com/office/drawing/2014/main" val="3837766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Завдання НМК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Терміни виконання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Рекомендації щодо виконання поставлених завдань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3568"/>
                  </a:ext>
                </a:extLst>
              </a:tr>
              <a:tr h="452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Експертна оцінка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освітніх програм 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спеціальності на рахунок відповідності стандартам вищої освіти, вимогам Національної рамки кваліфікацій, забезпечення конкурентоспроможності на ринку освітніх послуг України та за кордоном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Відповідно до термінів, що визначені наказом ректора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Розглядається та погоджується освітня програма з урахуванням пропозицій та рекомендацій: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представників академічної спільноти;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роботодавців;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випускників;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здобувачів вищої освіти;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інших </a:t>
                      </a:r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стейкхолдерів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uk-UA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Особлива увага при перегляді ОП приділяється рекомендаціям експертних груп та галузевих експертних рад після проходження акредитації.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uk-UA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uk-UA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Вивчаються та враховуються (за необхідності) </a:t>
                      </a:r>
                      <a:r>
                        <a:rPr lang="uk-UA" sz="18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зауваження</a:t>
                      </a: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uk-UA" sz="18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пропозиції</a:t>
                      </a: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результатами </a:t>
                      </a:r>
                      <a:r>
                        <a:rPr lang="uk-UA" sz="18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акредитацій</a:t>
                      </a: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 </a:t>
                      </a:r>
                      <a:r>
                        <a:rPr lang="uk-UA" sz="18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університету.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uk-UA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uk-UA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uk-UA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Результати обговорення фіксуються у протоколі</a:t>
                      </a:r>
                      <a:endParaRPr lang="uk-UA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6630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Розгляд та аналіз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пропозицій 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стейкхолдерів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щодо внесення змін до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освітніх програм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під час їх перегляду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/>
                      <a:endParaRPr lang="uk-UA" sz="1400" b="0" i="1" noProof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81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31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C11CCCE-5725-680D-428D-BECFF1143486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Основні завдання науково-методичних комісій спеціальностей</a:t>
            </a: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D8BF09D2-E34A-A9EC-2A27-83EF21F70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59532"/>
              </p:ext>
            </p:extLst>
          </p:nvPr>
        </p:nvGraphicFramePr>
        <p:xfrm>
          <a:off x="169450" y="440831"/>
          <a:ext cx="11853099" cy="611200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678650">
                  <a:extLst>
                    <a:ext uri="{9D8B030D-6E8A-4147-A177-3AD203B41FA5}">
                      <a16:colId xmlns:a16="http://schemas.microsoft.com/office/drawing/2014/main" val="3512467132"/>
                    </a:ext>
                  </a:extLst>
                </a:gridCol>
                <a:gridCol w="2001181">
                  <a:extLst>
                    <a:ext uri="{9D8B030D-6E8A-4147-A177-3AD203B41FA5}">
                      <a16:colId xmlns:a16="http://schemas.microsoft.com/office/drawing/2014/main" val="107869119"/>
                    </a:ext>
                  </a:extLst>
                </a:gridCol>
                <a:gridCol w="6173268">
                  <a:extLst>
                    <a:ext uri="{9D8B030D-6E8A-4147-A177-3AD203B41FA5}">
                      <a16:colId xmlns:a16="http://schemas.microsoft.com/office/drawing/2014/main" val="3837766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Завдання НМК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Терміни виконання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Рекомендації щодо виконання поставлених завдань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3568"/>
                  </a:ext>
                </a:extLst>
              </a:tr>
              <a:tr h="552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Експертиза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концепції, структури, змісту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навчальних планів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всіма формами навчання та освітніми програмами спеціальності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Одночасно з переглядом ОП</a:t>
                      </a:r>
                    </a:p>
                    <a:p>
                      <a:pPr algn="ctr"/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Визначаються обсяги аудиторної та самостійної роботи за освітніми компонентами, види навчальних занять та форми підсумкового контролю за освітніми компонентами.</a:t>
                      </a:r>
                    </a:p>
                    <a:p>
                      <a:pPr algn="just"/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Обговорюється структурно-логічна схема викладання навчальних дисциплін.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Результати аналізу та рекомендації фіксуються у протоколі.</a:t>
                      </a:r>
                      <a:endParaRPr lang="uk-UA" sz="1400" b="0" i="1" noProof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6630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Експертиза інтегрованих навчальних планів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за якими навчаються бакалаври (скорочений термін навчання)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Після розробки навчального плану бакалаврів нормативного терміну навчання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Проводиться аналіз та визначаються освітні компоненти ОП, які можуть бути </a:t>
                      </a:r>
                      <a:r>
                        <a:rPr lang="uk-UA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перезараховані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повністю або частково (в межах 60 кредитів ЄКТС).</a:t>
                      </a:r>
                    </a:p>
                    <a:p>
                      <a:endParaRPr lang="uk-UA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Результати аналізу та рекомендації фіксуються у протоколі</a:t>
                      </a:r>
                      <a:endParaRPr lang="uk-UA" sz="1400" b="0" i="1" noProof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08337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Аналіз та </a:t>
                      </a:r>
                      <a:r>
                        <a:rPr lang="uk-UA" sz="1800" b="1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перезарахування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результатів навчання,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отриманих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межах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попередньої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підготовки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молодшого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бакалавра (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молодшого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спеціаліста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фахового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молодшого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бакалавра 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/>
                      <a:endParaRPr lang="uk-UA" sz="1400" b="0" i="1" noProof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81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15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C11CCCE-5725-680D-428D-BECFF1143486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Основні завдання науково-методичних комісій спеціальностей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A013670D-919A-E915-52A7-57AB2CD7F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97260"/>
              </p:ext>
            </p:extLst>
          </p:nvPr>
        </p:nvGraphicFramePr>
        <p:xfrm>
          <a:off x="169450" y="607060"/>
          <a:ext cx="11853099" cy="5400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147646">
                  <a:extLst>
                    <a:ext uri="{9D8B030D-6E8A-4147-A177-3AD203B41FA5}">
                      <a16:colId xmlns:a16="http://schemas.microsoft.com/office/drawing/2014/main" val="3512467132"/>
                    </a:ext>
                  </a:extLst>
                </a:gridCol>
                <a:gridCol w="2540779">
                  <a:extLst>
                    <a:ext uri="{9D8B030D-6E8A-4147-A177-3AD203B41FA5}">
                      <a16:colId xmlns:a16="http://schemas.microsoft.com/office/drawing/2014/main" val="107869119"/>
                    </a:ext>
                  </a:extLst>
                </a:gridCol>
                <a:gridCol w="6164674">
                  <a:extLst>
                    <a:ext uri="{9D8B030D-6E8A-4147-A177-3AD203B41FA5}">
                      <a16:colId xmlns:a16="http://schemas.microsoft.com/office/drawing/2014/main" val="3837766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Завдання НМК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Терміни виконання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Рекомендації щодо виконання поставлених завдань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3568"/>
                  </a:ext>
                </a:extLst>
              </a:tr>
              <a:tr h="1194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Планування розробки (оновлення), розгляд і погодження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робочих програм навчальних дисциплін</a:t>
                      </a:r>
                      <a:endParaRPr lang="uk-U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 навчальним роком, після затвердження освітніх програм та навчальних планів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effectLst/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  <a:endParaRPr lang="ru-RU" sz="1400" b="0" dirty="0">
                        <a:effectLst/>
                        <a:latin typeface="+mn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Увага звертається на відповідність результатів навчання переглянутій (розробленій) ОП, відповідність дисциплінарних результатів навчання НРК.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Відзначається,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відбувається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оновлення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змісту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навчальних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дисциплін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основі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наукових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досягнень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сучасних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практик у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відповідній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галузі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Обов’язково переглядається список рекомендованих джерел інформації.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Особлива увага приділяється рекомендаціям експертних груп та галузевих експертних рад після проходження акредитації ОП.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uk-UA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uk-UA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Вивчаються та враховуються (за необхідності) </a:t>
                      </a:r>
                      <a:r>
                        <a:rPr lang="uk-UA" sz="18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зауваження</a:t>
                      </a: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18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пропозиції</a:t>
                      </a: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результатами </a:t>
                      </a:r>
                      <a:r>
                        <a:rPr lang="uk-UA" sz="18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акредитацій</a:t>
                      </a: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 </a:t>
                      </a:r>
                      <a:r>
                        <a:rPr lang="uk-UA" sz="180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університету.</a:t>
                      </a:r>
                    </a:p>
                    <a:p>
                      <a:endParaRPr lang="uk-U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Результати розгляду та рекомендації фіксуються у протоколі</a:t>
                      </a:r>
                      <a:endParaRPr lang="uk-UA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66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157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NU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35F8E"/>
    </a:accent2>
    <a:accent3>
      <a:srgbClr val="70AD47"/>
    </a:accent3>
    <a:accent4>
      <a:srgbClr val="093864"/>
    </a:accent4>
    <a:accent5>
      <a:srgbClr val="ED7D31"/>
    </a:accent5>
    <a:accent6>
      <a:srgbClr val="FFC000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5991</TotalTime>
  <Words>2573</Words>
  <Application>Microsoft Office PowerPoint</Application>
  <PresentationFormat>Широкий екран</PresentationFormat>
  <Paragraphs>263</Paragraphs>
  <Slides>20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Lato Black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Стрижка Марина Анатоліївна</cp:lastModifiedBy>
  <cp:revision>541</cp:revision>
  <cp:lastPrinted>2018-11-26T14:04:37Z</cp:lastPrinted>
  <dcterms:created xsi:type="dcterms:W3CDTF">2018-01-06T22:34:48Z</dcterms:created>
  <dcterms:modified xsi:type="dcterms:W3CDTF">2024-04-23T06:00:22Z</dcterms:modified>
</cp:coreProperties>
</file>